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16" r:id="rId2"/>
    <p:sldId id="431" r:id="rId3"/>
    <p:sldId id="377" r:id="rId4"/>
    <p:sldId id="432" r:id="rId5"/>
    <p:sldId id="408" r:id="rId6"/>
    <p:sldId id="433" r:id="rId7"/>
    <p:sldId id="430" r:id="rId8"/>
    <p:sldId id="412" r:id="rId9"/>
    <p:sldId id="434" r:id="rId10"/>
    <p:sldId id="418" r:id="rId11"/>
    <p:sldId id="420" r:id="rId12"/>
    <p:sldId id="435" r:id="rId13"/>
  </p:sldIdLst>
  <p:sldSz cx="9906000" cy="6858000" type="A4"/>
  <p:notesSz cx="7102475" cy="8991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442"/>
    <a:srgbClr val="FAC090"/>
    <a:srgbClr val="B9CDE5"/>
    <a:srgbClr val="9BBB59"/>
    <a:srgbClr val="FFFF00"/>
    <a:srgbClr val="FFCC66"/>
    <a:srgbClr val="CC9900"/>
    <a:srgbClr val="FFDE75"/>
    <a:srgbClr val="FFFFFF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7794" autoAdjust="0"/>
    <p:restoredTop sz="99822" autoAdjust="0"/>
  </p:normalViewPr>
  <p:slideViewPr>
    <p:cSldViewPr>
      <p:cViewPr>
        <p:scale>
          <a:sx n="90" d="100"/>
          <a:sy n="90" d="100"/>
        </p:scale>
        <p:origin x="-918" y="2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77126" cy="449653"/>
          </a:xfrm>
          <a:prstGeom prst="rect">
            <a:avLst/>
          </a:prstGeom>
        </p:spPr>
        <p:txBody>
          <a:bodyPr vert="horz" lIns="90827" tIns="45416" rIns="90827" bIns="454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675" y="3"/>
            <a:ext cx="3077126" cy="449653"/>
          </a:xfrm>
          <a:prstGeom prst="rect">
            <a:avLst/>
          </a:prstGeom>
        </p:spPr>
        <p:txBody>
          <a:bodyPr vert="horz" lIns="90827" tIns="45416" rIns="90827" bIns="45416" rtlCol="0"/>
          <a:lstStyle>
            <a:lvl1pPr algn="r">
              <a:defRPr sz="1200"/>
            </a:lvl1pPr>
          </a:lstStyle>
          <a:p>
            <a:fld id="{DC090461-B99C-44EC-A7CE-6B4553E105B0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673100"/>
            <a:ext cx="4873625" cy="3373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7" tIns="45416" rIns="90827" bIns="454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751" y="4270974"/>
            <a:ext cx="5680976" cy="4046872"/>
          </a:xfrm>
          <a:prstGeom prst="rect">
            <a:avLst/>
          </a:prstGeom>
        </p:spPr>
        <p:txBody>
          <a:bodyPr vert="horz" lIns="90827" tIns="45416" rIns="90827" bIns="454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40503"/>
            <a:ext cx="3077126" cy="449652"/>
          </a:xfrm>
          <a:prstGeom prst="rect">
            <a:avLst/>
          </a:prstGeom>
        </p:spPr>
        <p:txBody>
          <a:bodyPr vert="horz" lIns="90827" tIns="45416" rIns="90827" bIns="454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675" y="8540503"/>
            <a:ext cx="3077126" cy="449652"/>
          </a:xfrm>
          <a:prstGeom prst="rect">
            <a:avLst/>
          </a:prstGeom>
        </p:spPr>
        <p:txBody>
          <a:bodyPr vert="horz" lIns="90827" tIns="45416" rIns="90827" bIns="45416" rtlCol="0" anchor="b"/>
          <a:lstStyle>
            <a:lvl1pPr algn="r">
              <a:defRPr sz="1200"/>
            </a:lvl1pPr>
          </a:lstStyle>
          <a:p>
            <a:fld id="{DF30FF09-3BDE-4BC2-A11B-09A8504288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3418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0FF09-3BDE-4BC2-A11B-09A8504288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E275-B777-4A43-9121-8E3CA8F19B61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697C1-FC74-46C5-88E4-A039F253F2A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2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2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EDB7-0A37-498A-84DD-71E0378C8729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BA9-56EA-4DF9-9314-5B8D3DB28B33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8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092B3-AFDF-4AC7-98BD-FECE4F46EB0E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E780-131B-46EF-A16E-D0E9B5598EDD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EEF6-9CA0-4FE9-BB3B-2796D37204AD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38EBA-3950-462E-92AD-612FCCBAE0DD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2B39-5798-41E1-99D5-98AB35B8753D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4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4" y="273054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4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75C77-D837-4D44-97A6-DE73097AD520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481A-DB5C-4C71-850F-E41D6E7258B3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A03C0-C69D-469A-9455-032FE722CBB8}" type="datetime1">
              <a:rPr lang="en-US" smtClean="0"/>
              <a:pPr/>
              <a:t>10/21/15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02E29-95C3-4326-861A-F0BD664C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4"/>
          <p:cNvSpPr txBox="1">
            <a:spLocks noChangeArrowheads="1"/>
          </p:cNvSpPr>
          <p:nvPr/>
        </p:nvSpPr>
        <p:spPr bwMode="auto">
          <a:xfrm>
            <a:off x="457200" y="228600"/>
            <a:ext cx="9372599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The Republic of the Union of Myanmar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Ministry of Electric Power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Electricity Supply Enterprise</a:t>
            </a:r>
          </a:p>
          <a:p>
            <a:pPr algn="ctr" defTabSz="957341">
              <a:lnSpc>
                <a:spcPts val="3300"/>
              </a:lnSpc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Chin State Office</a:t>
            </a:r>
          </a:p>
        </p:txBody>
      </p:sp>
      <p:sp>
        <p:nvSpPr>
          <p:cNvPr id="2052" name="TextBox 15"/>
          <p:cNvSpPr txBox="1">
            <a:spLocks noChangeArrowheads="1"/>
          </p:cNvSpPr>
          <p:nvPr/>
        </p:nvSpPr>
        <p:spPr bwMode="auto">
          <a:xfrm>
            <a:off x="990600" y="4960203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Priorities and Detailed Description of Electrification Plan</a:t>
            </a:r>
          </a:p>
          <a:p>
            <a:pPr algn="ctr" eaLnBrk="1" hangingPunct="1"/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For Chin State</a:t>
            </a:r>
            <a:endParaRPr lang="en-US" sz="24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457200" y="626006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Dated -21.Oct.2015</a:t>
            </a:r>
            <a:endParaRPr lang="en-US" b="1" dirty="0">
              <a:latin typeface="Myanmar3" pitchFamily="18" charset="0"/>
              <a:ea typeface="Myanmar3" pitchFamily="18" charset="0"/>
              <a:cs typeface="Myanmar2" pitchFamily="34" charset="0"/>
            </a:endParaRPr>
          </a:p>
        </p:txBody>
      </p:sp>
      <p:pic>
        <p:nvPicPr>
          <p:cNvPr id="6" name="Picture 5" descr="MOEP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4895" y="2362200"/>
            <a:ext cx="1748709" cy="2209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228600"/>
            <a:ext cx="9372600" cy="6477000"/>
          </a:xfrm>
          <a:prstGeom prst="rect">
            <a:avLst/>
          </a:prstGeom>
          <a:noFill/>
          <a:ln w="19050">
            <a:solidFill>
              <a:srgbClr val="DA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9614502"/>
              </p:ext>
            </p:extLst>
          </p:nvPr>
        </p:nvGraphicFramePr>
        <p:xfrm>
          <a:off x="838200" y="1524002"/>
          <a:ext cx="8534400" cy="4347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314"/>
                <a:gridCol w="3295138"/>
                <a:gridCol w="1428160"/>
                <a:gridCol w="3073788"/>
              </a:tblGrid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11/0.4 kV ,100 </a:t>
                      </a:r>
                      <a:r>
                        <a:rPr lang="en-US" sz="1400" b="0" dirty="0" err="1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 Transformer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 No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Office 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10 meter Iron Pole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95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Office 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ACSR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95/15 mm-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sq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3863 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kgs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Office 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Pin Insulator with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Sindle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285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Office 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Disc Insulator with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fiting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Clamp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60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Sets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Office 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784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Surge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Arrestor , Disconnection Switch , Fuse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 Sets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Office 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84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Other Material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 Lot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 smtClean="0"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Office 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38200" y="1093113"/>
            <a:ext cx="85344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Main Materials List Transported to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Falam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 District Office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9784409"/>
              </p:ext>
            </p:extLst>
          </p:nvPr>
        </p:nvGraphicFramePr>
        <p:xfrm>
          <a:off x="990600" y="1447802"/>
          <a:ext cx="7588653" cy="4347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608"/>
                <a:gridCol w="2925792"/>
                <a:gridCol w="1371600"/>
                <a:gridCol w="2635653"/>
              </a:tblGrid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Sr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Description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Quantities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Transported Site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11/0.4 kV ,50 kVA Transformer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err="1" smtClean="0"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 Office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10 meter Iron Pole 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285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err="1" smtClean="0"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 Office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ACSR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 95/15 mm-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sq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11590 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kgs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err="1" smtClean="0"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 Office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Pin Insulator with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Sindle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855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err="1" smtClean="0"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 Office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359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11 kV Disc Insulator with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fiting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Clamp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174  Sets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err="1" smtClean="0"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 Office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784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Surge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Arrestor , Disconnection Switch , Fuse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 Sets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err="1" smtClean="0"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 Office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784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Other Material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1 Lot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err="1" smtClean="0"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District , PMO  Office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90600" y="1016913"/>
            <a:ext cx="76200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Main Materials List Transported to  </a:t>
            </a:r>
            <a:r>
              <a:rPr lang="en-US" sz="2200" b="1" dirty="0" err="1" smtClean="0">
                <a:latin typeface="Myanmar2" pitchFamily="34" charset="0"/>
                <a:cs typeface="Myanmar2" pitchFamily="34" charset="0"/>
              </a:rPr>
              <a:t>Mindat</a:t>
            </a:r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 District Office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914400"/>
            <a:ext cx="8229600" cy="4343400"/>
          </a:xfrm>
          <a:prstGeom prst="ellipse">
            <a:avLst/>
          </a:prstGeom>
          <a:solidFill>
            <a:srgbClr val="11C1FF"/>
          </a:solidFill>
          <a:ln w="1016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474774"/>
            <a:ext cx="73787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THANK 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anmar2" pitchFamily="34" charset="0"/>
                <a:cs typeface="Myanmar2" pitchFamily="34" charset="0"/>
              </a:rPr>
              <a:t>YOU</a:t>
            </a:r>
            <a:endParaRPr lang="my-MM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33400"/>
            <a:ext cx="89154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800" b="1" dirty="0" smtClean="0">
                <a:latin typeface="Myanmar2" pitchFamily="34" charset="0"/>
                <a:cs typeface="Myanmar2" pitchFamily="34" charset="0"/>
              </a:rPr>
              <a:t>Electrification Plan after discussion with local </a:t>
            </a:r>
            <a:r>
              <a:rPr lang="en-US" sz="2800" b="1" dirty="0" err="1" smtClean="0">
                <a:latin typeface="Myanmar2" pitchFamily="34" charset="0"/>
                <a:cs typeface="Myanmar2" pitchFamily="34" charset="0"/>
              </a:rPr>
              <a:t>goverment</a:t>
            </a:r>
            <a:endParaRPr lang="en-US" sz="2800" b="1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103437"/>
            <a:ext cx="8915400" cy="4525963"/>
          </a:xfrm>
        </p:spPr>
        <p:txBody>
          <a:bodyPr/>
          <a:lstStyle/>
          <a:p>
            <a:pPr marL="457200" lvl="1" indent="0" algn="just">
              <a:buNone/>
            </a:pPr>
            <a:r>
              <a:rPr lang="en-US" b="1" dirty="0">
                <a:solidFill>
                  <a:srgbClr val="00206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      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We   have  submitted  to  the local  government  for  implementation the   the   NEP with World Bank Loan that we have  planned for  priority to the villages lists within 2 miles from existing 11 kV lines. Then we have got the message to cooperate   with township   management committee.</a:t>
            </a:r>
          </a:p>
          <a:p>
            <a:pPr marL="457200" lvl="1" indent="0" algn="just">
              <a:buNone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	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Myanmar2" pitchFamily="34" charset="0"/>
                <a:ea typeface="Myanmar3" pitchFamily="18" charset="0"/>
                <a:cs typeface="Myanmar2" pitchFamily="34" charset="0"/>
              </a:rPr>
              <a:t>Therefore,   we have  to  coordinate with township management    committee  and   village lighting  committee  for   electrification  the  villages   within  2  miles   from  existing  11  kV lines.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Myanmar2" pitchFamily="34" charset="0"/>
              <a:ea typeface="Myanmar3" pitchFamily="18" charset="0"/>
              <a:cs typeface="Myanmar2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0349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685800" y="152400"/>
            <a:ext cx="9137650" cy="6677027"/>
            <a:chOff x="603250" y="1"/>
            <a:chExt cx="9137650" cy="6677027"/>
          </a:xfrm>
        </p:grpSpPr>
        <p:pic>
          <p:nvPicPr>
            <p:cNvPr id="13414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19450" y="914403"/>
              <a:ext cx="4498975" cy="5762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" name="TextBox 28"/>
            <p:cNvSpPr txBox="1"/>
            <p:nvPr/>
          </p:nvSpPr>
          <p:spPr>
            <a:xfrm>
              <a:off x="7099300" y="1167828"/>
              <a:ext cx="2641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400" b="1" dirty="0">
                <a:latin typeface="Myanmar2" pitchFamily="34" charset="0"/>
                <a:cs typeface="Myanmar2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3250" y="1103293"/>
              <a:ext cx="3575050" cy="10772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To be Constructed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   11 kV Distribution Line 	8     miles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   400 V Distribution Line 	2.5  miles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   11/0.4 kV  Distribution Transformer  4 </a:t>
              </a:r>
              <a:r>
                <a:rPr lang="en-US" sz="1600" b="1" dirty="0" err="1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Nos</a:t>
              </a:r>
              <a:endParaRPr lang="en-US" sz="1600" b="1" dirty="0" smtClean="0">
                <a:solidFill>
                  <a:srgbClr val="1018B0"/>
                </a:solidFill>
                <a:latin typeface="Myanmar2" pitchFamily="34" charset="0"/>
                <a:cs typeface="Myanmar2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73150" y="1"/>
              <a:ext cx="8667750" cy="830997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err="1" smtClean="0">
                  <a:latin typeface="Myanmar2" pitchFamily="34" charset="0"/>
                  <a:cs typeface="Myanmar2" pitchFamily="34" charset="0"/>
                </a:rPr>
                <a:t>Electricfication</a:t>
              </a:r>
              <a:r>
                <a:rPr lang="en-US" sz="2400" b="1" dirty="0" smtClean="0">
                  <a:latin typeface="Myanmar2" pitchFamily="34" charset="0"/>
                  <a:cs typeface="Myanmar2" pitchFamily="34" charset="0"/>
                </a:rPr>
                <a:t> Plan for Village of Chin State</a:t>
              </a:r>
            </a:p>
            <a:p>
              <a:pPr algn="ctr"/>
              <a:r>
                <a:rPr lang="en-US" sz="2400" b="1" dirty="0" smtClean="0">
                  <a:latin typeface="Myanmar2" pitchFamily="34" charset="0"/>
                  <a:cs typeface="Myanmar2" pitchFamily="34" charset="0"/>
                </a:rPr>
                <a:t>(Within 2 miles from Exiting 11 kV Distribution Line)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2000" y="4267200"/>
              <a:ext cx="2362200" cy="135421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Falam</a:t>
              </a:r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 District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No. of Village       -    1 </a:t>
              </a:r>
              <a:r>
                <a:rPr lang="en-US" sz="1600" b="1" dirty="0" err="1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Nos</a:t>
              </a:r>
              <a:endParaRPr lang="en-US" sz="1600" b="1" dirty="0" smtClean="0">
                <a:solidFill>
                  <a:srgbClr val="1018B0"/>
                </a:solidFill>
                <a:latin typeface="Myanmar2" pitchFamily="34" charset="0"/>
                <a:cs typeface="Myanmar2" pitchFamily="34" charset="0"/>
              </a:endParaRP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Household	         -    72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Estimated Cost    -    70.58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(Mil </a:t>
              </a:r>
              <a:r>
                <a:rPr lang="en-US" sz="1600" b="1" dirty="0" err="1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kyats</a:t>
              </a:r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)</a:t>
              </a:r>
              <a:r>
                <a:rPr lang="en-US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	</a:t>
              </a:r>
              <a:endParaRPr lang="en-US" b="1" dirty="0">
                <a:solidFill>
                  <a:srgbClr val="1018B0"/>
                </a:solidFill>
                <a:latin typeface="Myanmar2" pitchFamily="34" charset="0"/>
                <a:cs typeface="Myanmar2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62800" y="4191000"/>
              <a:ext cx="2438400" cy="1631216"/>
            </a:xfrm>
            <a:prstGeom prst="rect">
              <a:avLst/>
            </a:prstGeom>
            <a:solidFill>
              <a:srgbClr val="FFCC66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Mindat</a:t>
              </a:r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 District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No. of Village         -    3 </a:t>
              </a:r>
              <a:r>
                <a:rPr lang="en-US" sz="1600" b="1" dirty="0" err="1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Nos</a:t>
              </a:r>
              <a:endParaRPr lang="en-US" sz="1600" b="1" dirty="0" smtClean="0">
                <a:solidFill>
                  <a:srgbClr val="1018B0"/>
                </a:solidFill>
                <a:latin typeface="Myanmar2" pitchFamily="34" charset="0"/>
                <a:cs typeface="Myanmar2" pitchFamily="34" charset="0"/>
              </a:endParaRP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Household	           -    109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Estimated Cost       -    207.09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(Mil kyats)</a:t>
              </a:r>
              <a:r>
                <a:rPr lang="en-US" dirty="0" smtClean="0">
                  <a:solidFill>
                    <a:srgbClr val="1018B0"/>
                  </a:solidFill>
                </a:rPr>
                <a:t>	</a:t>
              </a:r>
            </a:p>
            <a:p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86600" y="1021140"/>
              <a:ext cx="2514600" cy="156966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Chin State 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No. of Village        -   4 </a:t>
              </a:r>
              <a:r>
                <a:rPr lang="en-US" sz="1600" b="1" dirty="0" err="1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Nos</a:t>
              </a:r>
              <a:endParaRPr lang="en-US" sz="1600" b="1" dirty="0" smtClean="0">
                <a:solidFill>
                  <a:srgbClr val="1018B0"/>
                </a:solidFill>
                <a:latin typeface="Myanmar2" pitchFamily="34" charset="0"/>
                <a:cs typeface="Myanmar2" pitchFamily="34" charset="0"/>
              </a:endParaRP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Household	          -   181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Estimated Cost      -    277.67</a:t>
              </a:r>
            </a:p>
            <a:p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(Mil </a:t>
              </a:r>
              <a:r>
                <a:rPr lang="en-US" sz="1600" b="1" dirty="0" err="1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kyats</a:t>
              </a:r>
              <a:r>
                <a:rPr lang="en-US" sz="1600" b="1" dirty="0" smtClean="0">
                  <a:solidFill>
                    <a:srgbClr val="1018B0"/>
                  </a:solidFill>
                  <a:latin typeface="Myanmar2" pitchFamily="34" charset="0"/>
                  <a:cs typeface="Myanmar2" pitchFamily="34" charset="0"/>
                </a:rPr>
                <a:t>)	</a:t>
              </a:r>
            </a:p>
            <a:p>
              <a:endParaRPr lang="en-US" sz="1600" dirty="0">
                <a:latin typeface="Myanmar2" pitchFamily="34" charset="0"/>
                <a:cs typeface="Myanmar2" pitchFamily="34" charset="0"/>
              </a:endParaRPr>
            </a:p>
          </p:txBody>
        </p:sp>
        <p:cxnSp>
          <p:nvCxnSpPr>
            <p:cNvPr id="22" name="Straight Arrow Connector 21"/>
            <p:cNvCxnSpPr>
              <a:stCxn id="11" idx="0"/>
            </p:cNvCxnSpPr>
            <p:nvPr/>
          </p:nvCxnSpPr>
          <p:spPr>
            <a:xfrm rot="5400000" flipH="1" flipV="1">
              <a:off x="2762250" y="2152650"/>
              <a:ext cx="1295400" cy="2933700"/>
            </a:xfrm>
            <a:prstGeom prst="straightConnector1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3581400" y="1094601"/>
              <a:ext cx="3581400" cy="5077599"/>
              <a:chOff x="3581400" y="1094601"/>
              <a:chExt cx="3581400" cy="5077599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5262564" y="4417219"/>
                <a:ext cx="402431" cy="145256"/>
              </a:xfrm>
              <a:custGeom>
                <a:avLst/>
                <a:gdLst>
                  <a:gd name="connsiteX0" fmla="*/ 371475 w 371475"/>
                  <a:gd name="connsiteY0" fmla="*/ 145256 h 145256"/>
                  <a:gd name="connsiteX1" fmla="*/ 321469 w 371475"/>
                  <a:gd name="connsiteY1" fmla="*/ 121444 h 145256"/>
                  <a:gd name="connsiteX2" fmla="*/ 26194 w 371475"/>
                  <a:gd name="connsiteY2" fmla="*/ 52387 h 145256"/>
                  <a:gd name="connsiteX3" fmla="*/ 0 w 371475"/>
                  <a:gd name="connsiteY3" fmla="*/ 0 h 14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475" h="145256">
                    <a:moveTo>
                      <a:pt x="371475" y="145256"/>
                    </a:moveTo>
                    <a:lnTo>
                      <a:pt x="321469" y="121444"/>
                    </a:lnTo>
                    <a:lnTo>
                      <a:pt x="26194" y="52387"/>
                    </a:lnTo>
                    <a:lnTo>
                      <a:pt x="0" y="0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ight Arrow 19"/>
              <p:cNvSpPr/>
              <p:nvPr/>
            </p:nvSpPr>
            <p:spPr>
              <a:xfrm rot="8879962">
                <a:off x="5919864" y="1349682"/>
                <a:ext cx="1212331" cy="29074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rot="10800000" flipV="1">
                <a:off x="5791200" y="4343400"/>
                <a:ext cx="1371600" cy="8382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5715000" y="2313801"/>
                <a:ext cx="990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(To 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Kalay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876800" y="1094601"/>
                <a:ext cx="685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Cikhar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029200" y="1524000"/>
                <a:ext cx="838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Tonzang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029200" y="1905000"/>
                <a:ext cx="838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Teedim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876800" y="2923401"/>
                <a:ext cx="91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Falam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410200" y="3276600"/>
                <a:ext cx="838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Hakha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657600" y="2438400"/>
                <a:ext cx="1447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Rih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 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Khawdar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886200" y="3304401"/>
                <a:ext cx="1143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Thanthlang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114800" y="4371201"/>
                <a:ext cx="838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Rezuar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343400" y="5105400"/>
                <a:ext cx="990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Matupi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410200" y="5133201"/>
                <a:ext cx="990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Mindat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581400" y="5438001"/>
                <a:ext cx="91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Paletwa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495800" y="5562600"/>
                <a:ext cx="91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(Sami)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029200" y="5895201"/>
                <a:ext cx="1066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Kanpetlet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096000" y="5819001"/>
                <a:ext cx="990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(To Saw 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019800" y="5410200"/>
                <a:ext cx="990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(To </a:t>
                </a:r>
                <a:r>
                  <a:rPr lang="en-US" sz="1200" b="1" dirty="0" err="1" smtClean="0">
                    <a:latin typeface="Myanmar2" pitchFamily="34" charset="0"/>
                    <a:cs typeface="Myanmar2" pitchFamily="34" charset="0"/>
                  </a:rPr>
                  <a:t>Kyauhtoo</a:t>
                </a:r>
                <a:r>
                  <a:rPr lang="en-US" sz="1200" b="1" dirty="0" smtClean="0">
                    <a:latin typeface="Myanmar2" pitchFamily="34" charset="0"/>
                    <a:cs typeface="Myanmar2" pitchFamily="34" charset="0"/>
                  </a:rPr>
                  <a:t>)</a:t>
                </a:r>
                <a:endParaRPr lang="en-US" sz="1200" b="1" dirty="0">
                  <a:latin typeface="Myanmar2" pitchFamily="34" charset="0"/>
                  <a:cs typeface="Myanmar2" pitchFamily="34" charset="0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5943600" y="4218801"/>
              <a:ext cx="198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Myanmar2" pitchFamily="34" charset="0"/>
                  <a:cs typeface="Myanmar2" pitchFamily="34" charset="0"/>
                </a:rPr>
                <a:t>(To </a:t>
              </a:r>
              <a:r>
                <a:rPr lang="en-US" sz="1200" b="1" dirty="0" err="1" smtClean="0">
                  <a:latin typeface="Myanmar2" pitchFamily="34" charset="0"/>
                  <a:cs typeface="Myanmar2" pitchFamily="34" charset="0"/>
                </a:rPr>
                <a:t>Gangaw</a:t>
              </a:r>
              <a:r>
                <a:rPr lang="en-US" sz="1200" b="1" dirty="0" smtClean="0">
                  <a:latin typeface="Myanmar2" pitchFamily="34" charset="0"/>
                  <a:cs typeface="Myanmar2" pitchFamily="34" charset="0"/>
                </a:rPr>
                <a:t>)</a:t>
              </a:r>
              <a:endParaRPr lang="en-US" sz="1200" b="1" dirty="0">
                <a:latin typeface="Myanmar2" pitchFamily="34" charset="0"/>
                <a:cs typeface="Myanmar2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867400" y="2923401"/>
              <a:ext cx="16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Myanmar2" pitchFamily="34" charset="0"/>
                  <a:cs typeface="Myanmar2" pitchFamily="34" charset="0"/>
                </a:rPr>
                <a:t>(To </a:t>
              </a:r>
              <a:r>
                <a:rPr lang="en-US" sz="1200" b="1" dirty="0" err="1" smtClean="0">
                  <a:latin typeface="Myanmar2" pitchFamily="34" charset="0"/>
                  <a:cs typeface="Myanmar2" pitchFamily="34" charset="0"/>
                </a:rPr>
                <a:t>Natchaung</a:t>
              </a:r>
              <a:r>
                <a:rPr lang="en-US" sz="1200" b="1" dirty="0" smtClean="0">
                  <a:latin typeface="Myanmar2" pitchFamily="34" charset="0"/>
                  <a:cs typeface="Myanmar2" pitchFamily="34" charset="0"/>
                </a:rPr>
                <a:t>)</a:t>
              </a:r>
              <a:endParaRPr lang="en-US" sz="1200" b="1" dirty="0">
                <a:latin typeface="Myanmar2" pitchFamily="34" charset="0"/>
                <a:cs typeface="Myanmar2" pitchFamily="34" charset="0"/>
              </a:endParaRPr>
            </a:p>
          </p:txBody>
        </p:sp>
      </p:grp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84886384"/>
              </p:ext>
            </p:extLst>
          </p:nvPr>
        </p:nvGraphicFramePr>
        <p:xfrm>
          <a:off x="228596" y="609600"/>
          <a:ext cx="9471144" cy="4674600"/>
        </p:xfrm>
        <a:graphic>
          <a:graphicData uri="http://schemas.openxmlformats.org/drawingml/2006/table">
            <a:tbl>
              <a:tblPr/>
              <a:tblGrid>
                <a:gridCol w="274559"/>
                <a:gridCol w="506316"/>
                <a:gridCol w="428158"/>
                <a:gridCol w="467237"/>
                <a:gridCol w="467237"/>
                <a:gridCol w="389364"/>
                <a:gridCol w="640080"/>
                <a:gridCol w="395902"/>
                <a:gridCol w="259146"/>
                <a:gridCol w="381464"/>
                <a:gridCol w="109822"/>
                <a:gridCol w="530788"/>
                <a:gridCol w="374820"/>
                <a:gridCol w="91440"/>
                <a:gridCol w="279067"/>
                <a:gridCol w="365760"/>
                <a:gridCol w="217817"/>
                <a:gridCol w="321476"/>
                <a:gridCol w="169810"/>
                <a:gridCol w="134153"/>
                <a:gridCol w="457200"/>
                <a:gridCol w="457200"/>
                <a:gridCol w="655048"/>
                <a:gridCol w="457200"/>
                <a:gridCol w="640080"/>
              </a:tblGrid>
              <a:tr h="1203307">
                <a:tc gridSpan="25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Detailed Electrification Plan for Chin State</a:t>
                      </a:r>
                    </a:p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miles from Existing</a:t>
                      </a:r>
                      <a:r>
                        <a:rPr lang="en-US" sz="2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11 kV Distribution Line)</a:t>
                      </a:r>
                      <a:endParaRPr lang="my-MM" sz="2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Districk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48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11 kV Line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Kyats)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640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 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err="1" smtClean="0">
                          <a:latin typeface="Myanmar2" pitchFamily="34" charset="0"/>
                          <a:cs typeface="Myanmar2" pitchFamily="34" charset="0"/>
                        </a:rPr>
                        <a:t>Constr-uction</a:t>
                      </a:r>
                      <a:endParaRPr lang="en-US" sz="1300" b="1" dirty="0" smtClean="0"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Trans-port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err="1" smtClean="0">
                          <a:latin typeface="Myanmar2" pitchFamily="34" charset="0"/>
                          <a:cs typeface="Myanmar2" pitchFamily="34" charset="0"/>
                        </a:rPr>
                        <a:t>Constru-ction</a:t>
                      </a:r>
                      <a:endParaRPr lang="en-US" sz="1300" b="1" dirty="0" smtClean="0"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72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 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311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7.66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2.6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58.08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11.35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0.80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0.35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12.50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70.58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44.89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6066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109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109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490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143.46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22.98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7.8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174.24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150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29.4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2.4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1.05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32.85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207.09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67.335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60661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173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181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801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8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191.28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30.64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10.4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232.32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250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40.75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3.2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1.4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45.35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277.67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2.5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112.225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18689713"/>
              </p:ext>
            </p:extLst>
          </p:nvPr>
        </p:nvGraphicFramePr>
        <p:xfrm>
          <a:off x="381000" y="990600"/>
          <a:ext cx="9326880" cy="4383921"/>
        </p:xfrm>
        <a:graphic>
          <a:graphicData uri="http://schemas.openxmlformats.org/drawingml/2006/table">
            <a:tbl>
              <a:tblPr/>
              <a:tblGrid>
                <a:gridCol w="255510"/>
                <a:gridCol w="434820"/>
                <a:gridCol w="652229"/>
                <a:gridCol w="434820"/>
                <a:gridCol w="434820"/>
                <a:gridCol w="434820"/>
                <a:gridCol w="362349"/>
                <a:gridCol w="495832"/>
                <a:gridCol w="368434"/>
                <a:gridCol w="241166"/>
                <a:gridCol w="354998"/>
                <a:gridCol w="102202"/>
                <a:gridCol w="381000"/>
                <a:gridCol w="112963"/>
                <a:gridCol w="268037"/>
                <a:gridCol w="121296"/>
                <a:gridCol w="183504"/>
                <a:gridCol w="254496"/>
                <a:gridCol w="202704"/>
                <a:gridCol w="299172"/>
                <a:gridCol w="158028"/>
                <a:gridCol w="124845"/>
                <a:gridCol w="484755"/>
                <a:gridCol w="457200"/>
                <a:gridCol w="640080"/>
                <a:gridCol w="381000"/>
                <a:gridCol w="685800"/>
              </a:tblGrid>
              <a:tr h="1203307">
                <a:tc gridSpan="27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Detailed Electrification Plan for </a:t>
                      </a:r>
                      <a:r>
                        <a:rPr lang="en-US" sz="2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District</a:t>
                      </a:r>
                    </a:p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miles from Existing</a:t>
                      </a:r>
                      <a:r>
                        <a:rPr lang="en-US" sz="2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11 kV Distribution Line)</a:t>
                      </a:r>
                      <a:endParaRPr lang="en-US" sz="22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endParaRPr lang="my-MM" sz="2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52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Township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48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11 kV Line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Kyats)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8679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Ort 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err="1" smtClean="0">
                          <a:latin typeface="Myanmar2" pitchFamily="34" charset="0"/>
                          <a:cs typeface="Myanmar2" pitchFamily="34" charset="0"/>
                        </a:rPr>
                        <a:t>Constr-uction</a:t>
                      </a:r>
                      <a:endParaRPr lang="en-US" sz="1300" b="1" dirty="0" smtClean="0"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Mate-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rials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Trans-port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err="1" smtClean="0">
                          <a:latin typeface="Myanmar2" pitchFamily="34" charset="0"/>
                          <a:cs typeface="Myanmar2" pitchFamily="34" charset="0"/>
                        </a:rPr>
                        <a:t>Constr-uction</a:t>
                      </a:r>
                      <a:endParaRPr lang="en-US" sz="1300" b="1" dirty="0" smtClean="0"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72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 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dirty="0" err="1" smtClean="0">
                          <a:solidFill>
                            <a:schemeClr val="tx1"/>
                          </a:solidFill>
                          <a:latin typeface="Myanmar2" pitchFamily="34" charset="0"/>
                          <a:cs typeface="Myanmar2" pitchFamily="34" charset="0"/>
                        </a:rPr>
                        <a:t>Falam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thi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311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7.66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2.6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58.08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11.35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0.80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0.35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12.50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70.58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44.89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60661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64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72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311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47.82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7.66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2.6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58.08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100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11.35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0.80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0.35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12.50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70.58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44.89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43600" y="4274726"/>
            <a:ext cx="3810000" cy="243087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Legend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457200" y="206514"/>
            <a:ext cx="92964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Falam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grpSp>
        <p:nvGrpSpPr>
          <p:cNvPr id="4" name="Group 46"/>
          <p:cNvGrpSpPr/>
          <p:nvPr/>
        </p:nvGrpSpPr>
        <p:grpSpPr>
          <a:xfrm>
            <a:off x="469075" y="914400"/>
            <a:ext cx="9296400" cy="5791200"/>
            <a:chOff x="381000" y="762000"/>
            <a:chExt cx="9296400" cy="5791200"/>
          </a:xfrm>
        </p:grpSpPr>
        <p:grpSp>
          <p:nvGrpSpPr>
            <p:cNvPr id="6" name="Group 35"/>
            <p:cNvGrpSpPr/>
            <p:nvPr/>
          </p:nvGrpSpPr>
          <p:grpSpPr>
            <a:xfrm>
              <a:off x="381000" y="762000"/>
              <a:ext cx="9296400" cy="5791200"/>
              <a:chOff x="457200" y="228600"/>
              <a:chExt cx="9144000" cy="6172200"/>
            </a:xfrm>
          </p:grpSpPr>
          <p:pic>
            <p:nvPicPr>
              <p:cNvPr id="4098" name="Picture 2" descr="H:\Falam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419" t="54603" r="33145" b="20445"/>
              <a:stretch>
                <a:fillRect/>
              </a:stretch>
            </p:blipFill>
            <p:spPr bwMode="auto">
              <a:xfrm>
                <a:off x="457200" y="228600"/>
                <a:ext cx="9144000" cy="61722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sp>
            <p:nvSpPr>
              <p:cNvPr id="15" name="Isosceles Triangle 14"/>
              <p:cNvSpPr/>
              <p:nvPr/>
            </p:nvSpPr>
            <p:spPr>
              <a:xfrm>
                <a:off x="3505200" y="3505200"/>
                <a:ext cx="381000" cy="304800"/>
              </a:xfrm>
              <a:prstGeom prst="triangle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657600" y="2362200"/>
                <a:ext cx="304800" cy="228600"/>
              </a:xfrm>
              <a:prstGeom prst="ellipse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352800" y="1219200"/>
                <a:ext cx="304800" cy="228600"/>
              </a:xfrm>
              <a:prstGeom prst="ellipse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>
                <a:stCxn id="15" idx="0"/>
                <a:endCxn id="20" idx="4"/>
              </p:cNvCxnSpPr>
              <p:nvPr/>
            </p:nvCxnSpPr>
            <p:spPr>
              <a:xfrm rot="5400000" flipH="1" flipV="1">
                <a:off x="3295650" y="2990850"/>
                <a:ext cx="914400" cy="11430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endCxn id="20" idx="0"/>
              </p:cNvCxnSpPr>
              <p:nvPr/>
            </p:nvCxnSpPr>
            <p:spPr>
              <a:xfrm rot="16200000" flipH="1">
                <a:off x="3183661" y="1735861"/>
                <a:ext cx="947878" cy="304800"/>
              </a:xfrm>
              <a:prstGeom prst="line">
                <a:avLst/>
              </a:prstGeom>
              <a:ln w="5715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/>
            <p:cNvSpPr txBox="1"/>
            <p:nvPr/>
          </p:nvSpPr>
          <p:spPr>
            <a:xfrm>
              <a:off x="2286000" y="1752600"/>
              <a:ext cx="990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400" dirty="0">
                <a:latin typeface="Myanmar2" pitchFamily="34" charset="0"/>
                <a:cs typeface="Myanmar2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981200" y="1600199"/>
              <a:ext cx="1295400" cy="4308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La </a:t>
              </a:r>
              <a:r>
                <a:rPr lang="en-US" sz="11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thi</a:t>
              </a:r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 Village</a:t>
              </a:r>
            </a:p>
            <a:p>
              <a:pPr algn="ctr" fontAlgn="ctr"/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11/0.4 kV(100 </a:t>
              </a:r>
              <a:r>
                <a:rPr lang="en-US" sz="11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kVA</a:t>
              </a:r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)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029075" y="2743200"/>
              <a:ext cx="914400" cy="26161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Parte  Village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924300" y="3810000"/>
              <a:ext cx="1295400" cy="4308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sz="11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Ngasit</a:t>
              </a:r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 </a:t>
              </a:r>
              <a:r>
                <a:rPr lang="en-US" sz="11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vaa</a:t>
              </a:r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 mini Hydropower (500kVA)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743200" y="22098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819400" y="2286001"/>
              <a:ext cx="685800" cy="30777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Myanmar2" pitchFamily="34" charset="0"/>
                  <a:cs typeface="Myanmar2" pitchFamily="34" charset="0"/>
                </a:rPr>
                <a:t>2 miles</a:t>
              </a:r>
              <a:endParaRPr lang="en-US" sz="1400" b="1" dirty="0">
                <a:latin typeface="Myanmar2" pitchFamily="34" charset="0"/>
                <a:cs typeface="Myanmar2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495925" y="4129802"/>
            <a:ext cx="4267200" cy="25853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Legend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                </a:t>
            </a:r>
            <a:r>
              <a:rPr lang="en-US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Ngasit</a:t>
            </a:r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vaa</a:t>
            </a:r>
            <a:r>
              <a:rPr lang="en-US" b="1" dirty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mini Hydropower (</a:t>
            </a:r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500kVA)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    11 kV  Line</a:t>
            </a:r>
          </a:p>
          <a:p>
            <a:pPr algn="ctr"/>
            <a:endParaRPr lang="en-US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                 11 kV Line (2 Mile)</a:t>
            </a:r>
          </a:p>
          <a:p>
            <a:pPr algn="ctr"/>
            <a:endParaRPr lang="en-US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                          11/0.4 kV TR  (100 kVA)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717098" y="6013251"/>
            <a:ext cx="838200" cy="16606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867400" y="6390413"/>
            <a:ext cx="370082" cy="274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717098" y="5498273"/>
            <a:ext cx="838200" cy="16606"/>
          </a:xfrm>
          <a:prstGeom prst="line">
            <a:avLst/>
          </a:prstGeom>
          <a:ln w="571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9"/>
          <p:cNvSpPr/>
          <p:nvPr/>
        </p:nvSpPr>
        <p:spPr>
          <a:xfrm>
            <a:off x="5831398" y="4648199"/>
            <a:ext cx="340802" cy="33430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04441214"/>
              </p:ext>
            </p:extLst>
          </p:nvPr>
        </p:nvGraphicFramePr>
        <p:xfrm>
          <a:off x="208320" y="990600"/>
          <a:ext cx="9453840" cy="4465320"/>
        </p:xfrm>
        <a:graphic>
          <a:graphicData uri="http://schemas.openxmlformats.org/drawingml/2006/table">
            <a:tbl>
              <a:tblPr/>
              <a:tblGrid>
                <a:gridCol w="274320"/>
                <a:gridCol w="548640"/>
                <a:gridCol w="640080"/>
                <a:gridCol w="434820"/>
                <a:gridCol w="434820"/>
                <a:gridCol w="434820"/>
                <a:gridCol w="362349"/>
                <a:gridCol w="495832"/>
                <a:gridCol w="274320"/>
                <a:gridCol w="241166"/>
                <a:gridCol w="320040"/>
                <a:gridCol w="330802"/>
                <a:gridCol w="457200"/>
                <a:gridCol w="320040"/>
                <a:gridCol w="259704"/>
                <a:gridCol w="178296"/>
                <a:gridCol w="202704"/>
                <a:gridCol w="299172"/>
                <a:gridCol w="158028"/>
                <a:gridCol w="124845"/>
                <a:gridCol w="484755"/>
                <a:gridCol w="365760"/>
                <a:gridCol w="640080"/>
                <a:gridCol w="533400"/>
                <a:gridCol w="637847"/>
              </a:tblGrid>
              <a:tr h="457200">
                <a:tc gridSpan="25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Detailed Electrification Plan for </a:t>
                      </a:r>
                      <a:r>
                        <a:rPr lang="en-US" sz="2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r>
                        <a:rPr lang="en-US" sz="2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</a:t>
                      </a:r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District</a:t>
                      </a:r>
                    </a:p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(Within 2 miles from Existing</a:t>
                      </a:r>
                      <a:r>
                        <a:rPr lang="en-US" sz="2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11 kV Distribution Line)</a:t>
                      </a:r>
                      <a:endParaRPr lang="my-MM" sz="2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Town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ship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Name of Village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To be Electrified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No of House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House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hold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Popu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lation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 be constructed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cost </a:t>
                      </a:r>
                    </a:p>
                    <a:p>
                      <a:pPr algn="ctr" fontAlgn="ctr"/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 </a:t>
                      </a:r>
                      <a:r>
                        <a:rPr lang="en-US" sz="13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Kyates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r>
                        <a:rPr lang="my-MM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/>
                      </a:r>
                      <a:br>
                        <a:rPr lang="my-MM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</a:br>
                      <a:endParaRPr lang="my-MM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Task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by regional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 for 11 kV Line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11/0.4 kV Transformer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400V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Lines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(Miles)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Estimated Cost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(Mil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Kyats)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mile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Mater-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ials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Trans-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port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err="1" smtClean="0">
                          <a:latin typeface="Myanmar2" pitchFamily="34" charset="0"/>
                          <a:cs typeface="Myanmar2" pitchFamily="34" charset="0"/>
                        </a:rPr>
                        <a:t>Construc-tion</a:t>
                      </a:r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 Cost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kVA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Materials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Transport</a:t>
                      </a:r>
                    </a:p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err="1" smtClean="0">
                          <a:latin typeface="Myanmar2" pitchFamily="34" charset="0"/>
                          <a:cs typeface="Myanmar2" pitchFamily="34" charset="0"/>
                        </a:rPr>
                        <a:t>Constru-ction</a:t>
                      </a:r>
                      <a:endParaRPr lang="en-US" sz="1300" b="1" dirty="0" smtClean="0"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my-MM" sz="14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 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Mindat</a:t>
                      </a:r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Kyawl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 Taw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7.66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2.6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58.08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9.80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0.80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0.35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10.95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69.03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Baw(3)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125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7.66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2.6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58.08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9.80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0.80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0.35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10.95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69.03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my-MM" sz="13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Pye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243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47.82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7.66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2.6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58.08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50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9.80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0.80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0.35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 smtClean="0">
                          <a:latin typeface="Myanmar2" pitchFamily="34" charset="0"/>
                          <a:cs typeface="Myanmar2" pitchFamily="34" charset="0"/>
                        </a:rPr>
                        <a:t>10.95</a:t>
                      </a:r>
                      <a:endParaRPr lang="en-US" sz="13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69.03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0.5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22.445</a:t>
                      </a:r>
                      <a:endParaRPr lang="my-MM" sz="13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4572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chemeClr val="tx1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my-MM" sz="1200" b="0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109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109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490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143.46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22.98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7.8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174.24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150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29.4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2.4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1.05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Myanmar2" pitchFamily="34" charset="0"/>
                          <a:cs typeface="Myanmar2" pitchFamily="34" charset="0"/>
                        </a:rPr>
                        <a:t>32.85</a:t>
                      </a:r>
                      <a:endParaRPr lang="en-US" sz="13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207.09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1.5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yanmar2" pitchFamily="34" charset="0"/>
                          <a:cs typeface="Myanmar2" pitchFamily="34" charset="0"/>
                        </a:rPr>
                        <a:t>67.335</a:t>
                      </a:r>
                      <a:endParaRPr lang="my-MM" sz="1300" b="1" i="0" u="none" strike="noStrike" dirty="0">
                        <a:solidFill>
                          <a:srgbClr val="000000"/>
                        </a:solidFill>
                        <a:effectLst/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72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533400" y="914400"/>
            <a:ext cx="9296400" cy="5867400"/>
            <a:chOff x="762000" y="762000"/>
            <a:chExt cx="8686800" cy="5867400"/>
          </a:xfrm>
        </p:grpSpPr>
        <p:pic>
          <p:nvPicPr>
            <p:cNvPr id="3074" name="Picture 2" descr="H:\Mindat.jpg"/>
            <p:cNvPicPr>
              <a:picLocks noChangeAspect="1" noChangeArrowheads="1"/>
            </p:cNvPicPr>
            <p:nvPr/>
          </p:nvPicPr>
          <p:blipFill>
            <a:blip r:embed="rId2" cstate="print"/>
            <a:srcRect l="55982" t="41797" r="11248" b="36242"/>
            <a:stretch>
              <a:fillRect/>
            </a:stretch>
          </p:blipFill>
          <p:spPr bwMode="auto">
            <a:xfrm>
              <a:off x="762000" y="762000"/>
              <a:ext cx="8686800" cy="586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Oval 2"/>
            <p:cNvSpPr/>
            <p:nvPr/>
          </p:nvSpPr>
          <p:spPr>
            <a:xfrm>
              <a:off x="4948003" y="5410200"/>
              <a:ext cx="2286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5944849" y="4191000"/>
              <a:ext cx="2286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514476" y="5562600"/>
              <a:ext cx="2286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endCxn id="3" idx="7"/>
            </p:cNvCxnSpPr>
            <p:nvPr/>
          </p:nvCxnSpPr>
          <p:spPr>
            <a:xfrm rot="10800000" flipV="1">
              <a:off x="5143125" y="5029200"/>
              <a:ext cx="490678" cy="414478"/>
            </a:xfrm>
            <a:prstGeom prst="line">
              <a:avLst/>
            </a:prstGeom>
            <a:ln w="571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endCxn id="5" idx="1"/>
            </p:cNvCxnSpPr>
            <p:nvPr/>
          </p:nvCxnSpPr>
          <p:spPr>
            <a:xfrm rot="16200000" flipH="1">
              <a:off x="6057276" y="5105400"/>
              <a:ext cx="566878" cy="414478"/>
            </a:xfrm>
            <a:prstGeom prst="line">
              <a:avLst/>
            </a:prstGeom>
            <a:ln w="571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4" idx="4"/>
            </p:cNvCxnSpPr>
            <p:nvPr/>
          </p:nvCxnSpPr>
          <p:spPr>
            <a:xfrm rot="5400000">
              <a:off x="5620999" y="4591050"/>
              <a:ext cx="609600" cy="266700"/>
            </a:xfrm>
            <a:prstGeom prst="line">
              <a:avLst/>
            </a:prstGeom>
            <a:ln w="571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3596390" y="5360313"/>
              <a:ext cx="1295400" cy="4308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sz="11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Pye</a:t>
              </a:r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 Village</a:t>
              </a:r>
            </a:p>
            <a:p>
              <a:pPr algn="ctr" fontAlgn="ctr"/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11/0.4 kV( 50 </a:t>
              </a:r>
              <a:r>
                <a:rPr lang="en-US" sz="11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kVA</a:t>
              </a:r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)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800538" y="5486400"/>
              <a:ext cx="1295400" cy="4308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sz="11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Kyaw</a:t>
              </a:r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 Taw Village</a:t>
              </a:r>
            </a:p>
            <a:p>
              <a:pPr algn="ctr" fontAlgn="ctr"/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11/0.4 kV( 50kVA)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302115" y="4064913"/>
              <a:ext cx="1295400" cy="4308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Baw (3) Village</a:t>
              </a:r>
            </a:p>
            <a:p>
              <a:pPr algn="ctr" fontAlgn="ctr"/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11/0.4 kV( 50 </a:t>
              </a:r>
              <a:r>
                <a:rPr lang="en-US" sz="1100" b="1" dirty="0" err="1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kVA</a:t>
              </a:r>
              <a:r>
                <a:rPr lang="en-US" sz="1100" b="1" dirty="0" smtClean="0">
                  <a:solidFill>
                    <a:srgbClr val="000000"/>
                  </a:solidFill>
                  <a:latin typeface="Myanmar2" pitchFamily="34" charset="0"/>
                  <a:cs typeface="Myanmar2" pitchFamily="34" charset="0"/>
                </a:rPr>
                <a:t>)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58262" y="5026223"/>
              <a:ext cx="609600" cy="24622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Myanmar2" pitchFamily="34" charset="0"/>
                  <a:cs typeface="Myanmar2" pitchFamily="34" charset="0"/>
                </a:rPr>
                <a:t>2 miles</a:t>
              </a:r>
              <a:endParaRPr lang="en-US" sz="1000" b="1" dirty="0">
                <a:latin typeface="Myanmar2" pitchFamily="34" charset="0"/>
                <a:cs typeface="Myanmar2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567003" y="5029200"/>
              <a:ext cx="609600" cy="24622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Myanmar2" pitchFamily="34" charset="0"/>
                  <a:cs typeface="Myanmar2" pitchFamily="34" charset="0"/>
                </a:rPr>
                <a:t>2 miles</a:t>
              </a:r>
              <a:endParaRPr lang="en-US" sz="1000" b="1" dirty="0">
                <a:latin typeface="Myanmar2" pitchFamily="34" charset="0"/>
                <a:cs typeface="Myanmar2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79036" y="4478179"/>
              <a:ext cx="609600" cy="24622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Myanmar2" pitchFamily="34" charset="0"/>
                  <a:cs typeface="Myanmar2" pitchFamily="34" charset="0"/>
                </a:rPr>
                <a:t>2 miles</a:t>
              </a:r>
              <a:endParaRPr lang="en-US" sz="1000" b="1" dirty="0">
                <a:latin typeface="Myanmar2" pitchFamily="34" charset="0"/>
                <a:cs typeface="Myanmar2" pitchFamily="34" charset="0"/>
              </a:endParaRPr>
            </a:p>
          </p:txBody>
        </p:sp>
      </p:grpSp>
      <p:sp>
        <p:nvSpPr>
          <p:cNvPr id="44" name="Rectangle 43"/>
          <p:cNvSpPr/>
          <p:nvPr/>
        </p:nvSpPr>
        <p:spPr>
          <a:xfrm>
            <a:off x="521525" y="206514"/>
            <a:ext cx="92964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Location Map of Electrification Plan for </a:t>
            </a:r>
            <a:r>
              <a:rPr lang="en-US" sz="2200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Mindat</a:t>
            </a:r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District</a:t>
            </a:r>
          </a:p>
          <a:p>
            <a:pPr algn="ctr" fontAlgn="ctr"/>
            <a:r>
              <a:rPr lang="en-US" sz="2200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(Within 2 miles from Existing 11 kV Distribution Line)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3683675"/>
            <a:ext cx="2895600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Legend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11 kV  Line</a:t>
            </a:r>
          </a:p>
          <a:p>
            <a:pPr algn="ctr"/>
            <a:endParaRPr lang="en-US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        11 kV Line   6 Miles</a:t>
            </a:r>
          </a:p>
          <a:p>
            <a:pPr algn="ctr"/>
            <a:endParaRPr lang="en-US" b="1" dirty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                 11/0.4 kV TR ;  150 </a:t>
            </a:r>
            <a:r>
              <a:rPr lang="en-US" b="1" dirty="0" err="1" smtClean="0">
                <a:solidFill>
                  <a:srgbClr val="000000"/>
                </a:solidFill>
                <a:latin typeface="Myanmar2" pitchFamily="34" charset="0"/>
                <a:cs typeface="Myanmar2" pitchFamily="34" charset="0"/>
              </a:rPr>
              <a:t>kVA</a:t>
            </a:r>
            <a:endParaRPr lang="en-US" b="1" dirty="0" smtClean="0">
              <a:solidFill>
                <a:srgbClr val="000000"/>
              </a:solidFill>
              <a:latin typeface="Myanmar2" pitchFamily="34" charset="0"/>
              <a:cs typeface="Myanmar2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687898" y="4875515"/>
            <a:ext cx="478971" cy="12340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36916" y="5307890"/>
            <a:ext cx="217714" cy="204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687898" y="4360537"/>
            <a:ext cx="478971" cy="12340"/>
          </a:xfrm>
          <a:prstGeom prst="line">
            <a:avLst/>
          </a:prstGeom>
          <a:ln w="571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387282"/>
            <a:ext cx="9601200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Myanmar2" pitchFamily="34" charset="0"/>
                <a:cs typeface="Myanmar2" pitchFamily="34" charset="0"/>
              </a:rPr>
              <a:t>The Statement of Fiscal Yearly Budget and Electrified Connection for Chin State</a:t>
            </a:r>
            <a:endParaRPr lang="en-US" sz="2200" b="1" dirty="0">
              <a:latin typeface="Myanmar2" pitchFamily="34" charset="0"/>
              <a:cs typeface="Myanmar2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7679385"/>
              </p:ext>
            </p:extLst>
          </p:nvPr>
        </p:nvGraphicFramePr>
        <p:xfrm>
          <a:off x="184299" y="1828800"/>
          <a:ext cx="9524999" cy="39766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228"/>
                <a:gridCol w="2546287"/>
                <a:gridCol w="943069"/>
                <a:gridCol w="754455"/>
                <a:gridCol w="754455"/>
                <a:gridCol w="1131683"/>
                <a:gridCol w="471535"/>
                <a:gridCol w="943069"/>
                <a:gridCol w="660149"/>
                <a:gridCol w="943069"/>
              </a:tblGrid>
              <a:tr h="548640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No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Fiscal Year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Capital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Budget for ESE 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(mil Kyats)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State/Region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Capital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Budget 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for DRD (mil </a:t>
                      </a:r>
                      <a:r>
                        <a:rPr lang="en-US" sz="1400" b="1" baseline="0" dirty="0" err="1" smtClean="0">
                          <a:latin typeface="Myanmar2" pitchFamily="34" charset="0"/>
                          <a:cs typeface="Myanmar2" pitchFamily="34" charset="0"/>
                        </a:rPr>
                        <a:t>Kyats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Electrified Connection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48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ON</a:t>
                      </a:r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9740">
                <a:tc vMerge="1">
                  <a:txBody>
                    <a:bodyPr/>
                    <a:lstStyle/>
                    <a:p>
                      <a:pPr algn="ctr"/>
                      <a:endParaRPr lang="en-US" sz="13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l"/>
                      <a:endParaRPr lang="en-US" sz="130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Total Cost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For 11 kV Line 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&amp; 11/0.4 TR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r>
                        <a:rPr lang="en-US" sz="1400" b="1" baseline="0" dirty="0" err="1" smtClean="0">
                          <a:latin typeface="Myanmar2" pitchFamily="34" charset="0"/>
                          <a:cs typeface="Myanmar2" pitchFamily="34" charset="0"/>
                        </a:rPr>
                        <a:t>Cost</a:t>
                      </a:r>
                      <a:endParaRPr lang="en-US" sz="1400" b="1" baseline="0" dirty="0" smtClean="0">
                        <a:latin typeface="Myanmar2" pitchFamily="34" charset="0"/>
                        <a:cs typeface="Myanmar2" pitchFamily="34" charset="0"/>
                      </a:endParaRPr>
                    </a:p>
                    <a:p>
                      <a:pPr algn="ctr"/>
                      <a:r>
                        <a:rPr lang="en-US" sz="1400" b="1" baseline="0" dirty="0" smtClean="0">
                          <a:latin typeface="Myanmar2" pitchFamily="34" charset="0"/>
                          <a:cs typeface="Myanmar2" pitchFamily="34" charset="0"/>
                        </a:rPr>
                        <a:t> for 400 V Line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Total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Off Grid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Village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Consumer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(</a:t>
                      </a:r>
                      <a:r>
                        <a:rPr lang="en-US" sz="1400" b="1" dirty="0" err="1" smtClean="0">
                          <a:latin typeface="Myanmar2" pitchFamily="34" charset="0"/>
                          <a:cs typeface="Myanmar2" pitchFamily="34" charset="0"/>
                        </a:rPr>
                        <a:t>Nos</a:t>
                      </a:r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)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9CDE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2014-2015 Estimate (RE+BE)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147.51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62.05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209.56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1149.96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4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344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68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6225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2015-2016 Estimate (RE+BE)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275.59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98.65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374.25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430.40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5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152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79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2139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3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2016-2017</a:t>
                      </a:r>
                      <a:r>
                        <a:rPr lang="en-US" sz="1400" b="0" baseline="0" dirty="0" smtClean="0">
                          <a:latin typeface="Myanmar2" pitchFamily="34" charset="0"/>
                          <a:cs typeface="Myanmar2" pitchFamily="34" charset="0"/>
                        </a:rPr>
                        <a:t> Budget</a:t>
                      </a:r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 Estimate (RE+BE)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1970.53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509.77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2480.3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2977.20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17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1334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516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yanmar2" pitchFamily="34" charset="0"/>
                          <a:cs typeface="Myanmar2" pitchFamily="34" charset="0"/>
                        </a:rPr>
                        <a:t>14886</a:t>
                      </a:r>
                      <a:endParaRPr lang="en-US" sz="1400" b="0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562893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Grand Total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1699.03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665.19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2364.23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4557.56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26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1830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663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Myanmar2" pitchFamily="34" charset="0"/>
                          <a:cs typeface="Myanmar2" pitchFamily="34" charset="0"/>
                        </a:rPr>
                        <a:t>23250</a:t>
                      </a:r>
                      <a:endParaRPr lang="en-US" sz="1400" b="1" dirty="0">
                        <a:latin typeface="Myanmar2" pitchFamily="34" charset="0"/>
                        <a:cs typeface="Myanmar2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2E29-95C3-4326-861A-F0BD664C16C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821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4646</TotalTime>
  <Words>1107</Words>
  <Application>Microsoft Office PowerPoint</Application>
  <PresentationFormat>A4 Paper (210x297 mm)</PresentationFormat>
  <Paragraphs>561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Electrification Plan after discussion with local goverment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HP</cp:lastModifiedBy>
  <cp:revision>600</cp:revision>
  <cp:lastPrinted>2015-10-13T08:39:10Z</cp:lastPrinted>
  <dcterms:created xsi:type="dcterms:W3CDTF">2015-02-06T12:02:26Z</dcterms:created>
  <dcterms:modified xsi:type="dcterms:W3CDTF">2015-10-21T03:33:52Z</dcterms:modified>
</cp:coreProperties>
</file>